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20" r:id="rId5"/>
    <p:sldId id="297" r:id="rId6"/>
    <p:sldId id="331" r:id="rId7"/>
    <p:sldId id="332" r:id="rId8"/>
    <p:sldId id="334" r:id="rId9"/>
    <p:sldId id="335" r:id="rId10"/>
    <p:sldId id="336" r:id="rId11"/>
    <p:sldId id="337" r:id="rId12"/>
    <p:sldId id="333" r:id="rId13"/>
    <p:sldId id="308" r:id="rId14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386513-B222-9548-1F41-A1B73FAAFE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B605CA2-490C-CF1B-7BED-765CBDFCB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2F4F899-6A12-A0C1-5DB2-06082613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35C02F8-3EFC-09DF-9479-4B1DF7B2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82F1FC-892D-2925-8161-28BBB308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39334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A85EB7-B8BE-3698-4815-896020B24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EB59C8F-6A75-AB28-2BFF-37E385FAE1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00F6E9-0F98-2CAE-CF0B-637A681EE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3E484BA-C2A3-70DC-3758-DB549FCAA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9802BD7-A678-97D6-D592-83DCCDC4F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8397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D8824C27-0CA9-2212-52BF-2632E5B818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0DD35C9-0B70-EA45-12A3-82E1079DC2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0878903-6434-3090-A090-DF3F884AC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B476380-B772-E6E1-6EF2-242F42330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529BFA-BE5A-BD1E-AC82-7E596E72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76339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ver">
    <p:bg>
      <p:bgPr>
        <a:solidFill>
          <a:srgbClr val="2A17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7515A2-85AD-4A1B-B0B4-2EFD24DB882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1979" y="2479633"/>
            <a:ext cx="6125510" cy="1655762"/>
          </a:xfr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s-ES" err="1"/>
              <a:t>Title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29732E-EEFA-42AC-9148-C19056DAEB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1979" y="4142904"/>
            <a:ext cx="6125509" cy="81009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err="1"/>
              <a:t>Subtitle</a:t>
            </a:r>
            <a:r>
              <a:rPr lang="es-ES"/>
              <a:t> </a:t>
            </a:r>
            <a:r>
              <a:rPr lang="es-ES" err="1"/>
              <a:t>goes</a:t>
            </a:r>
            <a:r>
              <a:rPr lang="es-ES"/>
              <a:t> </a:t>
            </a:r>
            <a:r>
              <a:rPr lang="es-ES" err="1"/>
              <a:t>here</a:t>
            </a:r>
            <a:endParaRPr lang="es-ES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1179CCD6-20ED-4828-8064-378F389E6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979" y="6105530"/>
            <a:ext cx="4333875" cy="390525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/>
              <a:t>DD.MM.YEAR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9328BC-A14D-AC4C-B055-49813A5D4F5A}"/>
              </a:ext>
            </a:extLst>
          </p:cNvPr>
          <p:cNvSpPr/>
          <p:nvPr userDrawn="1"/>
        </p:nvSpPr>
        <p:spPr>
          <a:xfrm>
            <a:off x="691979" y="4823082"/>
            <a:ext cx="3785428" cy="12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79C1D9-67E2-BB41-A6F0-2970AE3BA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691978" y="771060"/>
            <a:ext cx="2384425" cy="9375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86C64B-EFE1-5945-A6D2-DFD4F3E3CF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lum bright="100000"/>
            <a:alphaModFix amt="10000"/>
          </a:blip>
          <a:srcRect t="15350" r="6928" b="7638"/>
          <a:stretch/>
        </p:blipFill>
        <p:spPr>
          <a:xfrm>
            <a:off x="5822731" y="-1"/>
            <a:ext cx="6369269" cy="685800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6B08DC4-A281-4544-B435-F8114C9C333A}"/>
              </a:ext>
            </a:extLst>
          </p:cNvPr>
          <p:cNvGrpSpPr/>
          <p:nvPr userDrawn="1"/>
        </p:nvGrpSpPr>
        <p:grpSpPr>
          <a:xfrm flipH="1">
            <a:off x="-1531" y="6359076"/>
            <a:ext cx="3434400" cy="498925"/>
            <a:chOff x="8756375" y="6359076"/>
            <a:chExt cx="3435625" cy="49892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36F7D609-5077-484E-AF01-FC7F1D5DE607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apezium 22">
              <a:extLst>
                <a:ext uri="{FF2B5EF4-FFF2-40B4-BE49-F238E27FC236}">
                  <a16:creationId xmlns:a16="http://schemas.microsoft.com/office/drawing/2014/main" id="{0093C097-2898-C14D-8324-52C6D209B7E8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rapezium 23">
              <a:extLst>
                <a:ext uri="{FF2B5EF4-FFF2-40B4-BE49-F238E27FC236}">
                  <a16:creationId xmlns:a16="http://schemas.microsoft.com/office/drawing/2014/main" id="{D8C92C3C-7F1E-0940-853B-93C7FEBC46D9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3899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‹#›</a:t>
            </a:fld>
            <a:endParaRPr lang="en-GB"/>
          </a:p>
        </p:txBody>
      </p:sp>
      <p:pic>
        <p:nvPicPr>
          <p:cNvPr id="19" name="Imagen 8">
            <a:extLst>
              <a:ext uri="{FF2B5EF4-FFF2-40B4-BE49-F238E27FC236}">
                <a16:creationId xmlns:a16="http://schemas.microsoft.com/office/drawing/2014/main" id="{01AFE0F0-C838-4242-8DC5-085DED786A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041" y="304801"/>
            <a:ext cx="738159" cy="697466"/>
          </a:xfrm>
          <a:prstGeom prst="rect">
            <a:avLst/>
          </a:prstGeom>
        </p:spPr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510CCBF-3ED3-4726-BBF8-DD2878A645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1" y="1644091"/>
            <a:ext cx="11354186" cy="1392176"/>
          </a:xfrm>
        </p:spPr>
        <p:txBody>
          <a:bodyPr wrap="square" lIns="0" tIns="0" rIns="0" bIns="0">
            <a:spAutoFit/>
          </a:bodyPr>
          <a:lstStyle>
            <a:lvl1pPr>
              <a:buClr>
                <a:srgbClr val="4E4E51"/>
              </a:buClr>
              <a:defRPr>
                <a:solidFill>
                  <a:srgbClr val="4E4E51"/>
                </a:solidFill>
              </a:defRPr>
            </a:lvl1pPr>
            <a:lvl2pPr>
              <a:buClr>
                <a:srgbClr val="4E4E51"/>
              </a:buClr>
              <a:defRPr>
                <a:solidFill>
                  <a:srgbClr val="4E4E51"/>
                </a:solidFill>
              </a:defRPr>
            </a:lvl2pPr>
            <a:lvl3pPr>
              <a:buClr>
                <a:srgbClr val="4E4E51"/>
              </a:buClr>
              <a:defRPr>
                <a:solidFill>
                  <a:srgbClr val="4E4E51"/>
                </a:solidFill>
              </a:defRPr>
            </a:lvl3pPr>
            <a:lvl4pPr>
              <a:buClr>
                <a:srgbClr val="4E4E51"/>
              </a:buClr>
              <a:defRPr>
                <a:solidFill>
                  <a:srgbClr val="4E4E51"/>
                </a:solidFill>
              </a:defRPr>
            </a:lvl4pPr>
            <a:lvl5pPr>
              <a:buClr>
                <a:srgbClr val="4E4E51"/>
              </a:buClr>
              <a:defRPr>
                <a:solidFill>
                  <a:srgbClr val="4E4E5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6A4296-3008-6F40-8B27-DE9B3D0534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2A177C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7454414C-F35C-864C-92D2-A41FD8F1D5B1}"/>
              </a:ext>
            </a:extLst>
          </p:cNvPr>
          <p:cNvSpPr>
            <a:spLocks noGrp="1"/>
          </p:cNvSpPr>
          <p:nvPr>
            <p:ph type="subTitle" idx="15" hasCustomPrompt="1"/>
          </p:nvPr>
        </p:nvSpPr>
        <p:spPr>
          <a:xfrm>
            <a:off x="317500" y="783710"/>
            <a:ext cx="11569700" cy="412115"/>
          </a:xfrm>
        </p:spPr>
        <p:txBody>
          <a:bodyPr wrap="square" lIns="90000" tIns="46800" rIns="90000" bIns="46800" anchor="ctr" anchorCtr="0">
            <a:normAutofit/>
          </a:bodyPr>
          <a:lstStyle>
            <a:lvl1pPr marL="0" indent="0" algn="l">
              <a:buNone/>
              <a:defRPr sz="1700">
                <a:solidFill>
                  <a:srgbClr val="2A177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err="1"/>
              <a:t>Slide</a:t>
            </a:r>
            <a:r>
              <a:rPr lang="es-ES"/>
              <a:t> </a:t>
            </a:r>
            <a:r>
              <a:rPr lang="es-ES" err="1"/>
              <a:t>subtitle</a:t>
            </a:r>
            <a:endParaRPr lang="es-E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CE29CE-2CDD-854F-8DCE-729DE87C91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2843" y="429737"/>
            <a:ext cx="1144357" cy="44994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2E1ADA-BD7D-EC48-AED3-DF4F6F2E42C9}"/>
              </a:ext>
            </a:extLst>
          </p:cNvPr>
          <p:cNvGrpSpPr/>
          <p:nvPr userDrawn="1"/>
        </p:nvGrpSpPr>
        <p:grpSpPr>
          <a:xfrm>
            <a:off x="8756375" y="6359076"/>
            <a:ext cx="3435625" cy="498925"/>
            <a:chOff x="8756375" y="6359076"/>
            <a:chExt cx="3435625" cy="498925"/>
          </a:xfrm>
        </p:grpSpPr>
        <p:sp>
          <p:nvSpPr>
            <p:cNvPr id="20" name="Right Triangle 19">
              <a:extLst>
                <a:ext uri="{FF2B5EF4-FFF2-40B4-BE49-F238E27FC236}">
                  <a16:creationId xmlns:a16="http://schemas.microsoft.com/office/drawing/2014/main" id="{C5D1EB17-3388-A149-9D2E-C4A9CA2212D7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ium 20">
              <a:extLst>
                <a:ext uri="{FF2B5EF4-FFF2-40B4-BE49-F238E27FC236}">
                  <a16:creationId xmlns:a16="http://schemas.microsoft.com/office/drawing/2014/main" id="{EE061782-9F63-C54C-8142-4D5FB7A1CCC7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ium 21">
              <a:extLst>
                <a:ext uri="{FF2B5EF4-FFF2-40B4-BE49-F238E27FC236}">
                  <a16:creationId xmlns:a16="http://schemas.microsoft.com/office/drawing/2014/main" id="{49121248-34A6-7848-831F-B54479BE2CC3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0585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back cover">
    <p:bg>
      <p:bgPr>
        <a:solidFill>
          <a:srgbClr val="2A17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7515A2-85AD-4A1B-B0B4-2EFD24DB882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1979" y="2479633"/>
            <a:ext cx="6125510" cy="1655762"/>
          </a:xfrm>
          <a:noFill/>
        </p:spPr>
        <p:txBody>
          <a:bodyPr anchor="b">
            <a:normAutofit/>
          </a:bodyPr>
          <a:lstStyle>
            <a:lvl1pPr algn="l">
              <a:defRPr sz="4500" b="1">
                <a:solidFill>
                  <a:schemeClr val="bg2"/>
                </a:solidFill>
              </a:defRPr>
            </a:lvl1pPr>
          </a:lstStyle>
          <a:p>
            <a:r>
              <a:rPr lang="es-ES" err="1"/>
              <a:t>Thank</a:t>
            </a:r>
            <a:r>
              <a:rPr lang="es-ES"/>
              <a:t> </a:t>
            </a:r>
            <a:r>
              <a:rPr lang="es-ES" err="1"/>
              <a:t>you</a:t>
            </a:r>
            <a:endParaRPr lang="es-E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BD6803-91C2-E143-B7C6-79789A2BDC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100000"/>
            <a:alphaModFix amt="10000"/>
          </a:blip>
          <a:srcRect t="15350" r="6928" b="7638"/>
          <a:stretch/>
        </p:blipFill>
        <p:spPr>
          <a:xfrm>
            <a:off x="5822731" y="-1"/>
            <a:ext cx="6369269" cy="685800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5680C04-A8F5-284E-93F6-E06B8570EF16}"/>
              </a:ext>
            </a:extLst>
          </p:cNvPr>
          <p:cNvGrpSpPr/>
          <p:nvPr userDrawn="1"/>
        </p:nvGrpSpPr>
        <p:grpSpPr>
          <a:xfrm flipH="1">
            <a:off x="-1531" y="6359076"/>
            <a:ext cx="3434400" cy="498925"/>
            <a:chOff x="8756375" y="6359076"/>
            <a:chExt cx="3435625" cy="498925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5A62DA06-20FE-1944-AEE8-6D500C4601E3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ium 13">
              <a:extLst>
                <a:ext uri="{FF2B5EF4-FFF2-40B4-BE49-F238E27FC236}">
                  <a16:creationId xmlns:a16="http://schemas.microsoft.com/office/drawing/2014/main" id="{F8623169-2183-9547-91C3-69688D439B42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ium 14">
              <a:extLst>
                <a:ext uri="{FF2B5EF4-FFF2-40B4-BE49-F238E27FC236}">
                  <a16:creationId xmlns:a16="http://schemas.microsoft.com/office/drawing/2014/main" id="{021821FA-6B76-2F4C-BB12-53DC359F468B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5128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52DA4A-60A2-A83D-10DE-2032DDE1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374EB57-6986-FCF0-DB57-EBB2493F9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F0201BF-CB1A-5C2F-A22F-F02DBFA2E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0E39333-128E-2ABD-081E-4C753ED7E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78382A0-1F5B-703F-689C-E9497C22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4460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54A57F-62FF-6964-7DD4-D120A41C5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D92E7D7-DDE1-F55F-445C-6E9ECFF2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3594B61-F208-1EC2-D64F-1D44CC81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33A048-394C-2839-692D-824BB14A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86828DA-BC54-24D1-7B47-CEC68FA33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8926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D5D04C-4167-3CC7-5688-481ECB9F2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9A4ADC6-9BDB-1060-73C2-84B1B3422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0B46972-09D8-B4A5-3A54-0FDC9AC6B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12FC78D-AADF-4CC0-C96A-536864792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0A9D111-0486-7BFA-84F4-8ECBA19E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50BF72C-B000-9C3C-3003-D4DAEDFFF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2759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91E1C6-0969-C580-8E5B-3A3266F9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BEFC400-4E86-FBE4-9D20-08CBB39D07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0C78D96-56BB-47A1-41A4-A5E4AADA4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CBDEBFD-DD05-B7D5-E91F-00338F550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0116D6D-D65C-07EF-569E-F8FA82E01A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520F95C-0593-43D4-7B8D-FF0A44614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B991178-325A-0DB5-E4AA-3E4418A67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AAF4425-81F1-C6BA-A74E-77E54D875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05375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1C9A18-E5E4-4B22-A299-658288DCC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1C8C94A-BF2A-B98A-1E4E-61E5EB38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7473B18-9C53-9880-FC98-0AE62B1C1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DC943A4-D14D-8608-6484-FD6ADBF6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590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3428312-8156-F03F-D29A-654295B55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8EBFB303-7A09-D540-1831-BB3D98194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87E2AF9-2272-0F49-BA4B-EDF701EF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46527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50EC53-EAD9-D086-4AD3-5D4EBA67E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D687080-3DB7-A2E8-D09E-D2D2970FB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89963CA-CBAB-4C9F-B5E2-D5B87293D7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34650A0-4DE6-0EB9-3351-659AD98F0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BBB841C-1577-3AF4-1D8B-70205CC0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6C098FC-5743-F153-6FB3-CBF1A8BB6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0855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01B05B-A421-9FC7-3EE1-E058761E4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3AED302-D25C-ECB1-9028-D03DDBA6F2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8022A42-02D6-83B6-6498-4A883AE4A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058FCEF-E613-FD8F-D294-14CEFADA7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758D413-8EAB-ED88-ADF4-5CEB112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9C9CF5-8539-BEB4-76F2-6F0DD52E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8117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FB3A720-5D94-5C7D-040E-2025FFCC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42EABA-B09A-57DB-4241-4DF87F70D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7753611-B20B-E93C-0857-917BF2E15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37593-B385-420F-9E8C-A2545A71FD3B}" type="datetimeFigureOut">
              <a:rPr lang="zh-HK" altLang="en-US" smtClean="0"/>
              <a:t>11/10/2022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20BA3E8-968F-18BE-0B79-2F67ABBAC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35F2B-2083-483B-ACD1-9C14AA424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03056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secure.ifastfinancial.com.hk/b2b-adviser/admin/buy/factsheet/ch/factsheetHKMGFEEE.pdf" TargetMode="External"/><Relationship Id="rId5" Type="http://schemas.openxmlformats.org/officeDocument/2006/relationships/image" Target="../media/image15.png"/><Relationship Id="rId4" Type="http://schemas.openxmlformats.org/officeDocument/2006/relationships/hyperlink" Target="https://secure.ifastfinancial.com.hk/b2b-adviser/admin/buy/factsheet/ch/factsheetHKS007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ecure.ifastfinancial.com.hk/b2b-adviser/admin/buy/factsheet/ch/factsheetHKACS001.pdf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hyperlink" Target="https://secure.ifastfinancial.com.hk/b2b-adviser/admin/buy/factsheet/ch/factsheetHKBGA001.pdf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9E7ED3-169B-F342-8751-2D071B7FDC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Funds</a:t>
            </a:r>
            <a:r>
              <a:rPr lang="zh-TW" altLang="en-US" dirty="0"/>
              <a:t> </a:t>
            </a:r>
            <a:r>
              <a:rPr lang="en-US" altLang="zh-TW" dirty="0"/>
              <a:t>update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E0E66A43-ABCE-514E-A55A-1EEFF75BB5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0F06B3-71A6-FD48-8788-5A03CC7EF4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12.10.2022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403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47AABF-7AFF-344E-B0B8-EC187B210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1704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2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Index Performance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3 years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14356AB-595C-B134-EF2F-878C210C20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56" t="18995" r="12406" b="5031"/>
          <a:stretch/>
        </p:blipFill>
        <p:spPr>
          <a:xfrm>
            <a:off x="2234240" y="1195824"/>
            <a:ext cx="6780363" cy="533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8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3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Index Performance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YTD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2E2C304-DC91-9621-C68D-6275FCC578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67" t="18743" r="11698" b="7314"/>
          <a:stretch/>
        </p:blipFill>
        <p:spPr>
          <a:xfrm>
            <a:off x="2379692" y="1195824"/>
            <a:ext cx="7057606" cy="535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26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4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High-Yield Dividend  Fund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Top </a:t>
            </a:r>
            <a:r>
              <a:rPr lang="en-US" altLang="zh-TW" dirty="0"/>
              <a:t>10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E5D8BEB-EB78-327B-00E5-81E29B971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59" t="18365" r="11769" b="4025"/>
          <a:stretch/>
        </p:blipFill>
        <p:spPr>
          <a:xfrm>
            <a:off x="1242203" y="1401881"/>
            <a:ext cx="9506310" cy="532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91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5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zh-TW" altLang="en-US" dirty="0"/>
              <a:t>滙豐亞洲高收益債券基金</a:t>
            </a:r>
            <a:endParaRPr lang="en-US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zh-HK" altLang="en-US" dirty="0"/>
              <a:t>股份類別 </a:t>
            </a:r>
            <a:r>
              <a:rPr lang="en-US" altLang="zh-HK" dirty="0"/>
              <a:t>AM2-USD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89A0F2E-0F54-EEF8-7240-2B35CB2A8E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09" t="18994" r="58892" b="72201"/>
          <a:stretch/>
        </p:blipFill>
        <p:spPr>
          <a:xfrm>
            <a:off x="311150" y="5935062"/>
            <a:ext cx="1828801" cy="60385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4F84C4F-8968-E398-CED4-547ABDDE33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896" t="15598" r="12051" b="14340"/>
          <a:stretch/>
        </p:blipFill>
        <p:spPr>
          <a:xfrm>
            <a:off x="112143" y="1683914"/>
            <a:ext cx="6263796" cy="3978262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FBF1E2E4-6275-7494-7D14-E805FAE3BC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080" t="43522" r="42972" b="24554"/>
          <a:stretch/>
        </p:blipFill>
        <p:spPr>
          <a:xfrm>
            <a:off x="6906882" y="308585"/>
            <a:ext cx="3407435" cy="2189346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D0E2845F-0F56-C883-512E-CB1F8B5B33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656" t="15849" r="14599" b="4653"/>
          <a:stretch/>
        </p:blipFill>
        <p:spPr>
          <a:xfrm>
            <a:off x="6638971" y="2603935"/>
            <a:ext cx="4961175" cy="390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71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6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altLang="zh-TW" dirty="0"/>
              <a:t>Best Performance</a:t>
            </a:r>
            <a:endParaRPr lang="en-US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Top 5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4B43E20-19D3-DE28-371D-6AA0DDBCCC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39" t="27925" r="11769" b="19119"/>
          <a:stretch/>
        </p:blipFill>
        <p:spPr>
          <a:xfrm>
            <a:off x="1365250" y="1195824"/>
            <a:ext cx="9411420" cy="3631721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D37F0B4E-DECB-33C9-D189-16CE2C22E4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97" t="51195" r="12406" b="27044"/>
          <a:stretch/>
        </p:blipFill>
        <p:spPr>
          <a:xfrm>
            <a:off x="1462418" y="5046541"/>
            <a:ext cx="9314252" cy="149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40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7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Worst Performance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Top 5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E8649A8-A651-4118-E09F-74DD621D50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13" t="20629" r="11769" b="18742"/>
          <a:stretch/>
        </p:blipFill>
        <p:spPr>
          <a:xfrm>
            <a:off x="1363572" y="1056139"/>
            <a:ext cx="9463178" cy="415793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769304E5-6EA5-4D14-DCC1-4906B38A23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4" t="61259" r="11198" b="15974"/>
          <a:stretch/>
        </p:blipFill>
        <p:spPr>
          <a:xfrm>
            <a:off x="1553353" y="5214071"/>
            <a:ext cx="9463178" cy="1561381"/>
          </a:xfrm>
          <a:prstGeom prst="rect">
            <a:avLst/>
          </a:prstGeom>
        </p:spPr>
      </p:pic>
      <p:pic>
        <p:nvPicPr>
          <p:cNvPr id="11" name="圖片 10">
            <a:hlinkClick r:id="rId4"/>
            <a:extLst>
              <a:ext uri="{FF2B5EF4-FFF2-40B4-BE49-F238E27FC236}">
                <a16:creationId xmlns:a16="http://schemas.microsoft.com/office/drawing/2014/main" id="{41358B42-E4F8-DCAC-A271-F966A024F25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924" t="17437" r="55284" b="80000"/>
          <a:stretch/>
        </p:blipFill>
        <p:spPr>
          <a:xfrm>
            <a:off x="535436" y="5396888"/>
            <a:ext cx="828136" cy="175776"/>
          </a:xfrm>
          <a:prstGeom prst="rect">
            <a:avLst/>
          </a:prstGeom>
        </p:spPr>
      </p:pic>
      <p:pic>
        <p:nvPicPr>
          <p:cNvPr id="13" name="圖片 12">
            <a:hlinkClick r:id="rId6"/>
            <a:extLst>
              <a:ext uri="{FF2B5EF4-FFF2-40B4-BE49-F238E27FC236}">
                <a16:creationId xmlns:a16="http://schemas.microsoft.com/office/drawing/2014/main" id="{7224E13B-3CB5-01D9-B950-DA0F7683B47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642" t="17437" r="55566" b="77757"/>
          <a:stretch/>
        </p:blipFill>
        <p:spPr>
          <a:xfrm>
            <a:off x="448932" y="5590697"/>
            <a:ext cx="828136" cy="32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903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8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Most Trading Volume Funds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Top 5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719762-4ED1-8824-98C0-1C3BAFAC1D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30" t="18491" r="12194" b="22138"/>
          <a:stretch/>
        </p:blipFill>
        <p:spPr>
          <a:xfrm>
            <a:off x="1224950" y="1049175"/>
            <a:ext cx="9445925" cy="407166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955610BC-3F48-440B-2C93-15B8EFF4DB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30" t="38994" r="12194" b="39119"/>
          <a:stretch/>
        </p:blipFill>
        <p:spPr>
          <a:xfrm>
            <a:off x="1373037" y="5157175"/>
            <a:ext cx="9445925" cy="150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68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9</a:t>
            </a:fld>
            <a:endParaRPr lang="en-GB">
              <a:solidFill>
                <a:schemeClr val="bg1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45CBD9B-C29A-847D-9EDD-2D09DFA91C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26" t="43270" r="11698" b="18616"/>
          <a:stretch/>
        </p:blipFill>
        <p:spPr>
          <a:xfrm>
            <a:off x="1373038" y="833516"/>
            <a:ext cx="9445924" cy="2613805"/>
          </a:xfrm>
          <a:prstGeom prst="rect">
            <a:avLst/>
          </a:prstGeom>
        </p:spPr>
      </p:pic>
      <p:sp>
        <p:nvSpPr>
          <p:cNvPr id="9" name="副標題 8">
            <a:extLst>
              <a:ext uri="{FF2B5EF4-FFF2-40B4-BE49-F238E27FC236}">
                <a16:creationId xmlns:a16="http://schemas.microsoft.com/office/drawing/2014/main" id="{8293533A-09BB-832B-36FF-53BF678F7992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421401"/>
            <a:ext cx="11569700" cy="412115"/>
          </a:xfrm>
        </p:spPr>
        <p:txBody>
          <a:bodyPr/>
          <a:lstStyle/>
          <a:p>
            <a:r>
              <a:rPr lang="en-US" altLang="zh-HK" dirty="0"/>
              <a:t>New fund Choice</a:t>
            </a:r>
            <a:endParaRPr lang="zh-HK" altLang="en-US" dirty="0"/>
          </a:p>
        </p:txBody>
      </p:sp>
      <p:pic>
        <p:nvPicPr>
          <p:cNvPr id="11" name="圖片 10">
            <a:hlinkClick r:id="rId3"/>
            <a:extLst>
              <a:ext uri="{FF2B5EF4-FFF2-40B4-BE49-F238E27FC236}">
                <a16:creationId xmlns:a16="http://schemas.microsoft.com/office/drawing/2014/main" id="{DAF6B8B2-C872-BDE8-05FC-9AAD4AB656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519" t="20754" r="24222" b="68302"/>
          <a:stretch/>
        </p:blipFill>
        <p:spPr>
          <a:xfrm>
            <a:off x="1373038" y="3859436"/>
            <a:ext cx="1250831" cy="750499"/>
          </a:xfrm>
          <a:prstGeom prst="rect">
            <a:avLst/>
          </a:prstGeom>
        </p:spPr>
      </p:pic>
      <p:pic>
        <p:nvPicPr>
          <p:cNvPr id="13" name="圖片 12">
            <a:hlinkClick r:id="rId5"/>
            <a:extLst>
              <a:ext uri="{FF2B5EF4-FFF2-40B4-BE49-F238E27FC236}">
                <a16:creationId xmlns:a16="http://schemas.microsoft.com/office/drawing/2014/main" id="{58E49DC6-C26A-717C-FC4C-8AF54697FB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7642" t="14969" r="24363" b="79022"/>
          <a:stretch/>
        </p:blipFill>
        <p:spPr>
          <a:xfrm>
            <a:off x="3252158" y="3859436"/>
            <a:ext cx="974786" cy="4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90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1C77264F59F24BBDAF9F3A846CA882" ma:contentTypeVersion="2" ma:contentTypeDescription="Create a new document." ma:contentTypeScope="" ma:versionID="6bbc7d0445150c7daccfed50667a3bc8">
  <xsd:schema xmlns:xsd="http://www.w3.org/2001/XMLSchema" xmlns:xs="http://www.w3.org/2001/XMLSchema" xmlns:p="http://schemas.microsoft.com/office/2006/metadata/properties" xmlns:ns3="86a3d92b-cfc4-42e8-8e6a-d7f46701f255" targetNamespace="http://schemas.microsoft.com/office/2006/metadata/properties" ma:root="true" ma:fieldsID="462e98f584bcb5ae3d2f4312af29f6a9" ns3:_="">
    <xsd:import namespace="86a3d92b-cfc4-42e8-8e6a-d7f46701f25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a3d92b-cfc4-42e8-8e6a-d7f46701f2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CDD516-7716-41CE-88C8-90F58EBC96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B18765-EE05-4671-95E4-08F3842B8492}">
  <ds:schemaRefs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86a3d92b-cfc4-42e8-8e6a-d7f46701f25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DFD9634-80AB-4713-A4B4-6A7C5F0181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a3d92b-cfc4-42e8-8e6a-d7f46701f2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52</Words>
  <Application>Microsoft Office PowerPoint</Application>
  <PresentationFormat>寬螢幕</PresentationFormat>
  <Paragraphs>26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Tahoma</vt:lpstr>
      <vt:lpstr>Office 佈景主題</vt:lpstr>
      <vt:lpstr>Funds update</vt:lpstr>
      <vt:lpstr>Index Performance</vt:lpstr>
      <vt:lpstr>Index Performance</vt:lpstr>
      <vt:lpstr>High-Yield Dividend  Fund</vt:lpstr>
      <vt:lpstr>滙豐亞洲高收益債券基金</vt:lpstr>
      <vt:lpstr>Best Performance</vt:lpstr>
      <vt:lpstr>Worst Performance</vt:lpstr>
      <vt:lpstr>Most Trading Volume Funds</vt:lpstr>
      <vt:lpstr>PowerPoint 簡報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Funds update</dc:title>
  <dc:creator>Andy Tse</dc:creator>
  <cp:lastModifiedBy>Andy Tse</cp:lastModifiedBy>
  <cp:revision>3</cp:revision>
  <dcterms:created xsi:type="dcterms:W3CDTF">2022-07-19T01:56:18Z</dcterms:created>
  <dcterms:modified xsi:type="dcterms:W3CDTF">2022-10-11T08:51:37Z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0x010100A21C77264F59F24BBDAF9F3A846CA882</vt:lpwstr>
  </property>
</Properties>
</file>